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7" r:id="rId2"/>
    <p:sldId id="266" r:id="rId3"/>
    <p:sldId id="271" r:id="rId4"/>
    <p:sldId id="258" r:id="rId5"/>
    <p:sldId id="273" r:id="rId6"/>
    <p:sldId id="285" r:id="rId7"/>
    <p:sldId id="287" r:id="rId8"/>
    <p:sldId id="260" r:id="rId9"/>
    <p:sldId id="275" r:id="rId10"/>
    <p:sldId id="261" r:id="rId11"/>
    <p:sldId id="262" r:id="rId12"/>
    <p:sldId id="265" r:id="rId13"/>
    <p:sldId id="277" r:id="rId14"/>
    <p:sldId id="279" r:id="rId15"/>
    <p:sldId id="263" r:id="rId16"/>
    <p:sldId id="284" r:id="rId17"/>
    <p:sldId id="283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AE9A2-78CF-4433-9D24-45A6FF8BD301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147DF-8A01-452E-953E-06661D1BAB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74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C78D02-FC64-4FF6-BEB7-4C071935688A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B4F2A1-69F9-4529-B436-37922043258E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71A29D-4529-4A52-A48B-1FD5CC58CBEB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6C891B-42F5-48A0-AD29-5067B5074BA0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6A8276-BA6E-44CA-82F7-6579907429BC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8B1902-31C7-4F63-82A8-207DB0C275B8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 smtClean="0"/>
              <a:t>Kliknite i uredite stil podnaslova mastera</a:t>
            </a:r>
            <a:endParaRPr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F740-7F8C-4895-870E-7742FBB3F2BF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5C87-5A0A-4BF2-9596-6E02642F49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F740-7F8C-4895-870E-7742FBB3F2BF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5C87-5A0A-4BF2-9596-6E02642F49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F740-7F8C-4895-870E-7742FBB3F2BF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5C87-5A0A-4BF2-9596-6E02642F49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8000" y="1600200"/>
            <a:ext cx="4038600" cy="4133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00" y="1600200"/>
            <a:ext cx="4038600" cy="4133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F740-7F8C-4895-870E-7742FBB3F2BF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5C87-5A0A-4BF2-9596-6E02642F49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F740-7F8C-4895-870E-7742FBB3F2BF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5C87-5A0A-4BF2-9596-6E02642F49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F740-7F8C-4895-870E-7742FBB3F2BF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5C87-5A0A-4BF2-9596-6E02642F49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F740-7F8C-4895-870E-7742FBB3F2BF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5C87-5A0A-4BF2-9596-6E02642F49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F740-7F8C-4895-870E-7742FBB3F2BF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5C87-5A0A-4BF2-9596-6E02642F49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F740-7F8C-4895-870E-7742FBB3F2BF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5C87-5A0A-4BF2-9596-6E02642F49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F740-7F8C-4895-870E-7742FBB3F2BF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5C87-5A0A-4BF2-9596-6E02642F49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F740-7F8C-4895-870E-7742FBB3F2BF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5C87-5A0A-4BF2-9596-6E02642F49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5F740-7F8C-4895-870E-7742FBB3F2BF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85C87-5A0A-4BF2-9596-6E02642F49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jpe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http://upload.wikimedia.org/wikipedia/commons/3/3a/Serbian_Empire_in_14th_century-sr.svg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hyperlink" Target="http://upload.wikimedia.org/wikipedia/commons/f/f4/CarDusan2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5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22.jpeg"/><Relationship Id="rId5" Type="http://schemas.openxmlformats.org/officeDocument/2006/relationships/image" Target="../media/image3.png"/><Relationship Id="rId10" Type="http://schemas.openxmlformats.org/officeDocument/2006/relationships/hyperlink" Target="http://upload.wikimedia.org/wikipedia/commons/6/6b/Sarcophage_de_Stefan_Du%C5%A1an,_%C3%A9glise_Saint-Marc,_Belgrade.jpg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23.jpeg"/><Relationship Id="rId4" Type="http://schemas.openxmlformats.org/officeDocument/2006/relationships/image" Target="../media/image2.png"/><Relationship Id="rId9" Type="http://schemas.openxmlformats.org/officeDocument/2006/relationships/hyperlink" Target="http://upload.wikimedia.org/wikipedia/commons/2/26/Erzengelkloster1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f/f8/Zve%C4%8Dan.jpg" TargetMode="External"/><Relationship Id="rId3" Type="http://schemas.openxmlformats.org/officeDocument/2006/relationships/audio" Target="../media/audio3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jpeg"/><Relationship Id="rId4" Type="http://schemas.openxmlformats.org/officeDocument/2006/relationships/image" Target="../media/image2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9.jpeg"/><Relationship Id="rId4" Type="http://schemas.openxmlformats.org/officeDocument/2006/relationships/image" Target="../media/image2.pn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hyperlink" Target="http://upload.wikimedia.org/wikipedia/commons/f/f4/CarDusan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02" descr="Untitled-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101" descr="card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100" descr="card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99" descr="card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 b="1">
                <a:solidFill>
                  <a:srgbClr val="FF0080"/>
                </a:solidFill>
              </a:rPr>
              <a:t>WINTER</a:t>
            </a:r>
            <a:endParaRPr lang="en-US" sz="9600">
              <a:solidFill>
                <a:srgbClr val="FF0080"/>
              </a:solidFill>
            </a:endParaRPr>
          </a:p>
        </p:txBody>
      </p:sp>
      <p:sp>
        <p:nvSpPr>
          <p:cNvPr id="70663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2"/>
                </a:solidFill>
              </a:rPr>
              <a:t>Template</a:t>
            </a:r>
            <a:endParaRPr lang="en-US"/>
          </a:p>
        </p:txBody>
      </p:sp>
      <p:pic>
        <p:nvPicPr>
          <p:cNvPr id="70664" name="Picture 98" descr="card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214313" y="-142875"/>
            <a:ext cx="9501188" cy="735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5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r-Latn-CS"/>
          </a:p>
        </p:txBody>
      </p:sp>
      <p:pic>
        <p:nvPicPr>
          <p:cNvPr id="61454" name="Picture 14" descr="Слика:CarDusan2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214422"/>
            <a:ext cx="3786182" cy="5643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56" name="Picture 16" descr="Слика:Serbian Empire in 14th century-sr.sv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57620" y="1214422"/>
            <a:ext cx="4143404" cy="5643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0668" name="Rectangle 14"/>
          <p:cNvSpPr>
            <a:spLocks noChangeArrowheads="1"/>
          </p:cNvSpPr>
          <p:nvPr/>
        </p:nvSpPr>
        <p:spPr bwMode="auto">
          <a:xfrm>
            <a:off x="1714500" y="285750"/>
            <a:ext cx="56165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Cyrl-CS" sz="4400" b="1">
                <a:solidFill>
                  <a:schemeClr val="bg1"/>
                </a:solidFill>
              </a:rPr>
              <a:t>СРПСКО</a:t>
            </a:r>
            <a:r>
              <a:rPr lang="sr-Latn-CS" sz="4400" b="1">
                <a:solidFill>
                  <a:schemeClr val="bg1"/>
                </a:solidFill>
              </a:rPr>
              <a:t> </a:t>
            </a:r>
            <a:r>
              <a:rPr lang="sr-Cyrl-CS" sz="4400" b="1">
                <a:solidFill>
                  <a:schemeClr val="bg1"/>
                </a:solidFill>
              </a:rPr>
              <a:t>ЦАРСТВО</a:t>
            </a:r>
            <a:endParaRPr lang="en-US" sz="4400" b="1">
              <a:solidFill>
                <a:schemeClr val="bg1"/>
              </a:solidFill>
            </a:endParaRPr>
          </a:p>
        </p:txBody>
      </p:sp>
      <p:pic>
        <p:nvPicPr>
          <p:cNvPr id="16" name="Picture 11" descr="http://www.wikiwak.com/image/Grb+Nemanjica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142975" cy="1142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u"/>
    <p:sndAc>
      <p:stSnd>
        <p:snd r:embed="rId3" name="hammer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836712"/>
            <a:ext cx="6572296" cy="36672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Okvir za tekst 2"/>
          <p:cNvSpPr txBox="1"/>
          <p:nvPr/>
        </p:nvSpPr>
        <p:spPr>
          <a:xfrm>
            <a:off x="1357290" y="5085184"/>
            <a:ext cx="6357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000" b="1" dirty="0" smtClean="0">
                <a:solidFill>
                  <a:schemeClr val="bg1"/>
                </a:solidFill>
              </a:rPr>
              <a:t>Крунисање цара Душана- Паја Јовановић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0648"/>
            <a:ext cx="421484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avougaonik 4"/>
          <p:cNvSpPr/>
          <p:nvPr/>
        </p:nvSpPr>
        <p:spPr>
          <a:xfrm>
            <a:off x="5357818" y="980727"/>
            <a:ext cx="2500330" cy="30777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цар  </a:t>
            </a:r>
            <a:r>
              <a:rPr lang="sr-Cyrl-C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Душан,</a:t>
            </a:r>
          </a:p>
          <a:p>
            <a:pPr algn="ctr"/>
            <a:r>
              <a:rPr lang="sr-Cyrl-C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Краљ </a:t>
            </a:r>
            <a:r>
              <a:rPr lang="sr-Cyrl-C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Урош </a:t>
            </a:r>
          </a:p>
          <a:p>
            <a:pPr algn="ctr"/>
            <a:r>
              <a:rPr lang="sr-Cyrl-C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sr-Cyrl-C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царица </a:t>
            </a:r>
            <a:r>
              <a:rPr lang="sr-Cyrl-C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Јелена</a:t>
            </a:r>
            <a:endParaRPr lang="sr-Cyrl-CS" sz="4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sr-Latn-C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Pravougaonik 5"/>
          <p:cNvSpPr/>
          <p:nvPr/>
        </p:nvSpPr>
        <p:spPr>
          <a:xfrm>
            <a:off x="0" y="5229200"/>
            <a:ext cx="885828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CS" sz="25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Цар Душан у новоосвојеним крајевима задржава византијску управу, само грчке управнике замењује  српским.</a:t>
            </a:r>
            <a:r>
              <a:rPr lang="sr-Cyrl-CS" sz="2500" b="0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sr-Cyrl-CS" sz="25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sr-Cyrl-CS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sr-Latn-CS" sz="25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8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угледу на византијске цареве </a:t>
            </a:r>
            <a:r>
              <a:rPr lang="sr-Cyrl-CS" sz="28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државном сабору у Скопљу 1349 </a:t>
            </a:r>
            <a:r>
              <a:rPr lang="sr-Latn-RS" sz="28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sr-Cyrl-CS" sz="28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објављује Душанов законик,а допуњава 1354</a:t>
            </a:r>
            <a:r>
              <a:rPr lang="sr-Latn-RS" sz="28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sr-Cyrl-CS" sz="28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 Серу</a:t>
            </a:r>
            <a:r>
              <a:rPr lang="sr-Cyrl-C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sr-Cyrl-C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Законик је написан </a:t>
            </a:r>
            <a:r>
              <a:rPr lang="sr-Cyrl-C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српскословенском  језику</a:t>
            </a:r>
            <a:r>
              <a:rPr lang="sr-Cyrl-C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имао  је више од 200 чланова.</a:t>
            </a:r>
            <a:r>
              <a:rPr lang="sr-Latn-R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r-Cyrl-C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Поред српског обичајног права ушле су одредбе из византијских законика. </a:t>
            </a:r>
            <a:r>
              <a:rPr lang="sr-Cyrl-CS" sz="28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Душановим закоником је уједначена државна управа у српским и грчким крајевима</a:t>
            </a:r>
            <a:r>
              <a:rPr lang="sr-Cyrl-C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1028" name="Picture 4" descr="http://www.carina.rs/PublishingImages/slike%20za%20istorijski%20pregled/dusanovzakon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2976"/>
            <a:ext cx="4716016" cy="3645024"/>
          </a:xfrm>
          <a:prstGeom prst="rect">
            <a:avLst/>
          </a:prstGeom>
          <a:noFill/>
        </p:spPr>
      </p:pic>
      <p:pic>
        <p:nvPicPr>
          <p:cNvPr id="1030" name="Picture 6" descr="http://www.srpskibre.com/images/blog/srbija/07/dusan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212976"/>
            <a:ext cx="4427984" cy="36450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58" descr="Untitled-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59" descr="card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60" descr="card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782175" cy="721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61" descr="card2"/>
          <p:cNvPicPr>
            <a:picLocks noChangeAspect="1" noChangeArrowheads="1"/>
          </p:cNvPicPr>
          <p:nvPr/>
        </p:nvPicPr>
        <p:blipFill>
          <a:blip r:embed="rId7" cstate="print"/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62" descr="card1"/>
          <p:cNvPicPr>
            <a:picLocks noChangeAspect="1" noChangeArrowheads="1"/>
          </p:cNvPicPr>
          <p:nvPr/>
        </p:nvPicPr>
        <p:blipFill>
          <a:blip r:embed="rId8" cstate="print"/>
          <a:srcRect l="80498"/>
          <a:stretch>
            <a:fillRect/>
          </a:stretch>
        </p:blipFill>
        <p:spPr bwMode="auto">
          <a:xfrm>
            <a:off x="0" y="0"/>
            <a:ext cx="1214438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8" name="Title 9"/>
          <p:cNvSpPr>
            <a:spLocks noGrp="1"/>
          </p:cNvSpPr>
          <p:nvPr>
            <p:ph type="title"/>
          </p:nvPr>
        </p:nvSpPr>
        <p:spPr>
          <a:xfrm>
            <a:off x="1071563" y="274638"/>
            <a:ext cx="5929312" cy="868362"/>
          </a:xfrm>
        </p:spPr>
        <p:txBody>
          <a:bodyPr/>
          <a:lstStyle/>
          <a:p>
            <a:pPr algn="ctr"/>
            <a:r>
              <a:rPr lang="sr-Cyrl-CS" dirty="0" smtClean="0">
                <a:solidFill>
                  <a:srgbClr val="FFFF00"/>
                </a:solidFill>
              </a:rPr>
              <a:t>Планови и смрт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071563" y="1214438"/>
            <a:ext cx="4357687" cy="5643562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sr-Cyrl-CS" sz="2000" dirty="0" smtClean="0"/>
              <a:t>Цар</a:t>
            </a:r>
            <a:r>
              <a:rPr lang="en-US" sz="2000" dirty="0" smtClean="0"/>
              <a:t> </a:t>
            </a:r>
            <a:r>
              <a:rPr lang="sr-Cyrl-CS" sz="2000" dirty="0" smtClean="0"/>
              <a:t>Душан</a:t>
            </a:r>
            <a:r>
              <a:rPr lang="en-US" sz="2000" dirty="0" smtClean="0"/>
              <a:t> </a:t>
            </a:r>
            <a:r>
              <a:rPr lang="sr-Cyrl-CS" sz="2000" dirty="0" smtClean="0"/>
              <a:t>је</a:t>
            </a:r>
            <a:r>
              <a:rPr lang="en-US" sz="2000" dirty="0" smtClean="0"/>
              <a:t> </a:t>
            </a:r>
            <a:r>
              <a:rPr lang="sr-Cyrl-CS" sz="2000" dirty="0" smtClean="0"/>
              <a:t>увидео</a:t>
            </a:r>
            <a:r>
              <a:rPr lang="en-US" sz="2000" dirty="0" smtClean="0"/>
              <a:t> </a:t>
            </a:r>
            <a:r>
              <a:rPr lang="sr-Cyrl-CS" sz="2000" dirty="0" smtClean="0"/>
              <a:t>опасност</a:t>
            </a:r>
            <a:r>
              <a:rPr lang="en-US" sz="2000" dirty="0" smtClean="0"/>
              <a:t> </a:t>
            </a:r>
            <a:r>
              <a:rPr lang="sr-Cyrl-CS" sz="2000" dirty="0" smtClean="0"/>
              <a:t>од</a:t>
            </a:r>
            <a:r>
              <a:rPr lang="en-US" sz="2000" dirty="0" smtClean="0"/>
              <a:t> </a:t>
            </a:r>
            <a:r>
              <a:rPr lang="sr-Cyrl-CS" sz="2000" dirty="0" smtClean="0"/>
              <a:t>Турака</a:t>
            </a:r>
            <a:r>
              <a:rPr lang="en-US" sz="2000" dirty="0" smtClean="0"/>
              <a:t> </a:t>
            </a:r>
            <a:r>
              <a:rPr lang="sr-Cyrl-CS" sz="2000" dirty="0" smtClean="0"/>
              <a:t>и</a:t>
            </a:r>
            <a:r>
              <a:rPr lang="en-US" sz="2000" dirty="0" smtClean="0"/>
              <a:t> </a:t>
            </a:r>
            <a:r>
              <a:rPr lang="sr-Cyrl-CS" sz="2000" dirty="0" smtClean="0"/>
              <a:t>намеравао</a:t>
            </a:r>
            <a:r>
              <a:rPr lang="en-US" sz="2000" dirty="0" smtClean="0"/>
              <a:t> </a:t>
            </a:r>
            <a:r>
              <a:rPr lang="sr-Cyrl-CS" sz="2000" dirty="0" smtClean="0"/>
              <a:t>да</a:t>
            </a:r>
            <a:r>
              <a:rPr lang="en-US" sz="2000" dirty="0" smtClean="0"/>
              <a:t> </a:t>
            </a:r>
            <a:r>
              <a:rPr lang="sr-Cyrl-CS" sz="2000" dirty="0" smtClean="0"/>
              <a:t>против</a:t>
            </a:r>
            <a:r>
              <a:rPr lang="en-US" sz="2000" dirty="0" smtClean="0"/>
              <a:t> </a:t>
            </a:r>
            <a:r>
              <a:rPr lang="sr-Cyrl-CS" sz="2000" dirty="0" smtClean="0"/>
              <a:t>њих</a:t>
            </a:r>
            <a:r>
              <a:rPr lang="en-US" sz="2000" dirty="0" smtClean="0"/>
              <a:t> </a:t>
            </a:r>
            <a:r>
              <a:rPr lang="sr-Cyrl-CS" sz="2000" dirty="0" smtClean="0"/>
              <a:t>покрене</a:t>
            </a:r>
            <a:r>
              <a:rPr lang="en-US" sz="2000" dirty="0" smtClean="0"/>
              <a:t> </a:t>
            </a:r>
            <a:r>
              <a:rPr lang="sr-Cyrl-CS" sz="2000" dirty="0" smtClean="0"/>
              <a:t>рат</a:t>
            </a:r>
            <a:endParaRPr lang="en-US" sz="2000" dirty="0" smtClean="0"/>
          </a:p>
          <a:p>
            <a:pPr>
              <a:defRPr/>
            </a:pPr>
            <a:r>
              <a:rPr lang="sr-Cyrl-CS" sz="2000" dirty="0" smtClean="0"/>
              <a:t>Стога</a:t>
            </a:r>
            <a:r>
              <a:rPr lang="en-US" sz="2000" dirty="0" smtClean="0"/>
              <a:t> </a:t>
            </a:r>
            <a:r>
              <a:rPr lang="sr-Cyrl-CS" sz="2000" dirty="0" smtClean="0"/>
              <a:t>се</a:t>
            </a:r>
            <a:r>
              <a:rPr lang="en-US" sz="2000" dirty="0" smtClean="0"/>
              <a:t> 1354. </a:t>
            </a:r>
            <a:r>
              <a:rPr lang="sr-Cyrl-CS" sz="2000" dirty="0" smtClean="0"/>
              <a:t>обратио</a:t>
            </a:r>
            <a:r>
              <a:rPr lang="en-US" sz="2000" dirty="0" smtClean="0"/>
              <a:t> </a:t>
            </a:r>
            <a:r>
              <a:rPr lang="sr-Cyrl-CS" sz="2000" dirty="0" smtClean="0"/>
              <a:t>папи</a:t>
            </a:r>
            <a:r>
              <a:rPr lang="en-US" sz="2000" dirty="0" smtClean="0"/>
              <a:t> </a:t>
            </a:r>
            <a:r>
              <a:rPr lang="sr-Cyrl-CS" sz="2000" dirty="0" smtClean="0"/>
              <a:t>Иноћентију</a:t>
            </a:r>
            <a:r>
              <a:rPr lang="en-US" sz="2000" dirty="0" smtClean="0"/>
              <a:t> </a:t>
            </a:r>
            <a:r>
              <a:rPr lang="sr-Latn-CS" sz="2000" dirty="0" smtClean="0"/>
              <a:t>VI</a:t>
            </a:r>
            <a:r>
              <a:rPr lang="en-US" sz="2000" dirty="0" smtClean="0"/>
              <a:t> </a:t>
            </a:r>
            <a:r>
              <a:rPr lang="sr-Cyrl-CS" sz="2000" dirty="0" smtClean="0"/>
              <a:t>с</a:t>
            </a:r>
            <a:r>
              <a:rPr lang="en-US" sz="2000" dirty="0" smtClean="0"/>
              <a:t> </a:t>
            </a:r>
            <a:r>
              <a:rPr lang="sr-Cyrl-CS" sz="2000" dirty="0" smtClean="0"/>
              <a:t>молбом</a:t>
            </a:r>
            <a:r>
              <a:rPr lang="en-US" sz="2000" dirty="0" smtClean="0"/>
              <a:t> </a:t>
            </a:r>
            <a:r>
              <a:rPr lang="sr-Cyrl-CS" sz="2000" dirty="0" smtClean="0"/>
              <a:t>да</a:t>
            </a:r>
            <a:r>
              <a:rPr lang="en-US" sz="2000" dirty="0" smtClean="0"/>
              <a:t> </a:t>
            </a:r>
            <a:r>
              <a:rPr lang="sr-Cyrl-CS" sz="2000" dirty="0" smtClean="0"/>
              <a:t>га</a:t>
            </a:r>
            <a:r>
              <a:rPr lang="en-US" sz="2000" dirty="0" smtClean="0"/>
              <a:t> </a:t>
            </a:r>
            <a:r>
              <a:rPr lang="sr-Cyrl-CS" sz="2000" dirty="0" smtClean="0"/>
              <a:t>именује</a:t>
            </a:r>
            <a:r>
              <a:rPr lang="en-US" sz="2000" dirty="0" smtClean="0"/>
              <a:t> </a:t>
            </a:r>
            <a:r>
              <a:rPr lang="sr-Cyrl-CS" sz="2000" dirty="0" smtClean="0"/>
              <a:t>за</a:t>
            </a:r>
            <a:r>
              <a:rPr lang="en-US" sz="2000" dirty="0" smtClean="0"/>
              <a:t> ,, </a:t>
            </a:r>
            <a:r>
              <a:rPr lang="sr-Cyrl-CS" sz="2000" dirty="0" smtClean="0"/>
              <a:t>капетена</a:t>
            </a:r>
            <a:r>
              <a:rPr lang="en-US" sz="2000" dirty="0" smtClean="0"/>
              <a:t> </a:t>
            </a:r>
            <a:r>
              <a:rPr lang="sr-Cyrl-CS" sz="2000" dirty="0" smtClean="0"/>
              <a:t>хришћана</a:t>
            </a:r>
            <a:r>
              <a:rPr lang="en-US" sz="2000" dirty="0" smtClean="0"/>
              <a:t>’’ </a:t>
            </a:r>
            <a:r>
              <a:rPr lang="sr-Cyrl-CS" sz="2000" dirty="0" smtClean="0"/>
              <a:t>у</a:t>
            </a:r>
            <a:r>
              <a:rPr lang="en-US" sz="2000" dirty="0" smtClean="0"/>
              <a:t> </a:t>
            </a:r>
            <a:r>
              <a:rPr lang="sr-Cyrl-CS" sz="2000" dirty="0" smtClean="0"/>
              <a:t>борби</a:t>
            </a:r>
            <a:r>
              <a:rPr lang="en-US" sz="2000" dirty="0" smtClean="0"/>
              <a:t> </a:t>
            </a:r>
            <a:r>
              <a:rPr lang="sr-Cyrl-CS" sz="2000" dirty="0" smtClean="0"/>
              <a:t>против</a:t>
            </a:r>
            <a:r>
              <a:rPr lang="en-US" sz="2000" dirty="0" smtClean="0"/>
              <a:t> </a:t>
            </a:r>
            <a:r>
              <a:rPr lang="sr-Cyrl-CS" sz="2000" dirty="0" smtClean="0"/>
              <a:t>неверника , за узврат папи је обећао црквену унију.</a:t>
            </a:r>
          </a:p>
          <a:p>
            <a:pPr>
              <a:defRPr/>
            </a:pPr>
            <a:r>
              <a:rPr lang="sr-Cyrl-CS" sz="2000" dirty="0" smtClean="0"/>
              <a:t>Противљење Мађара овом захтеву.</a:t>
            </a:r>
            <a:endParaRPr lang="en-US" sz="2000" dirty="0" smtClean="0"/>
          </a:p>
          <a:p>
            <a:pPr>
              <a:defRPr/>
            </a:pPr>
            <a:r>
              <a:rPr lang="sr-Cyrl-CS" sz="2000" dirty="0" smtClean="0"/>
              <a:t>У</a:t>
            </a:r>
            <a:r>
              <a:rPr lang="en-US" sz="2000" dirty="0" smtClean="0"/>
              <a:t> </a:t>
            </a:r>
            <a:r>
              <a:rPr lang="sr-Cyrl-CS" sz="2000" dirty="0" smtClean="0"/>
              <a:t>тим</a:t>
            </a:r>
            <a:r>
              <a:rPr lang="en-US" sz="2000" dirty="0" smtClean="0"/>
              <a:t> </a:t>
            </a:r>
            <a:r>
              <a:rPr lang="sr-Cyrl-CS" sz="2000" dirty="0" smtClean="0"/>
              <a:t>плановима</a:t>
            </a:r>
            <a:r>
              <a:rPr lang="en-US" sz="2000" dirty="0" smtClean="0"/>
              <a:t> </a:t>
            </a:r>
            <a:r>
              <a:rPr lang="sr-Cyrl-CS" sz="2000" dirty="0" smtClean="0"/>
              <a:t>Душана</a:t>
            </a:r>
            <a:r>
              <a:rPr lang="en-US" sz="2000" dirty="0" smtClean="0"/>
              <a:t> </a:t>
            </a:r>
            <a:r>
              <a:rPr lang="sr-Cyrl-CS" sz="2000" dirty="0" smtClean="0"/>
              <a:t>је</a:t>
            </a:r>
            <a:r>
              <a:rPr lang="en-US" sz="2000" dirty="0" smtClean="0"/>
              <a:t> </a:t>
            </a:r>
            <a:r>
              <a:rPr lang="sr-Cyrl-CS" sz="2000" dirty="0" smtClean="0"/>
              <a:t>претекла</a:t>
            </a:r>
            <a:r>
              <a:rPr lang="en-US" sz="2000" dirty="0" smtClean="0"/>
              <a:t> </a:t>
            </a:r>
            <a:r>
              <a:rPr lang="sr-Cyrl-CS" sz="2000" dirty="0" smtClean="0"/>
              <a:t>смрт.</a:t>
            </a:r>
          </a:p>
          <a:p>
            <a:pPr>
              <a:defRPr/>
            </a:pPr>
            <a:r>
              <a:rPr lang="sr-Cyrl-CS" sz="2000" b="1" dirty="0" smtClean="0">
                <a:solidFill>
                  <a:srgbClr val="FFFF00"/>
                </a:solidFill>
              </a:rPr>
              <a:t>Умро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sr-Cyrl-CS" sz="2000" b="1" dirty="0" smtClean="0">
                <a:solidFill>
                  <a:srgbClr val="FFFF00"/>
                </a:solidFill>
              </a:rPr>
              <a:t>је 20.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sr-Cyrl-CS" sz="2000" b="1" dirty="0" smtClean="0">
                <a:solidFill>
                  <a:srgbClr val="FFFF00"/>
                </a:solidFill>
              </a:rPr>
              <a:t>децембра</a:t>
            </a:r>
            <a:r>
              <a:rPr lang="en-US" sz="2000" b="1" dirty="0" smtClean="0">
                <a:solidFill>
                  <a:srgbClr val="FFFF00"/>
                </a:solidFill>
              </a:rPr>
              <a:t> 1355.</a:t>
            </a:r>
            <a:r>
              <a:rPr lang="sr-Cyrl-CS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r-Cyrl-CS" sz="2000" b="1" dirty="0" smtClean="0">
                <a:solidFill>
                  <a:srgbClr val="FFFF00"/>
                </a:solidFill>
              </a:rPr>
              <a:t>у</a:t>
            </a:r>
            <a:r>
              <a:rPr lang="en-US" sz="2000" b="1" dirty="0" smtClean="0">
                <a:solidFill>
                  <a:srgbClr val="FFFF00"/>
                </a:solidFill>
              </a:rPr>
              <a:t> 46. </a:t>
            </a:r>
            <a:r>
              <a:rPr lang="sr-Cyrl-CS" sz="2000" b="1" dirty="0" smtClean="0">
                <a:solidFill>
                  <a:srgbClr val="FFFF00"/>
                </a:solidFill>
              </a:rPr>
              <a:t>години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sr-Cyrl-CS" sz="2000" b="1" dirty="0" smtClean="0">
                <a:solidFill>
                  <a:srgbClr val="FFFF00"/>
                </a:solidFill>
              </a:rPr>
              <a:t>живота.</a:t>
            </a:r>
          </a:p>
          <a:p>
            <a:pPr>
              <a:buFont typeface="Wingdings" pitchFamily="2" charset="2"/>
              <a:buNone/>
              <a:defRPr/>
            </a:pPr>
            <a:endParaRPr lang="sr-Cyrl-CS" sz="2000" dirty="0" smtClean="0"/>
          </a:p>
          <a:p>
            <a:pPr>
              <a:defRPr/>
            </a:pPr>
            <a:r>
              <a:rPr lang="sr-Cyrl-CS" sz="2000" b="1" dirty="0" smtClean="0"/>
              <a:t>Сахрањен </a:t>
            </a:r>
            <a:r>
              <a:rPr lang="sr-Cyrl-CS" sz="2000" dirty="0" smtClean="0"/>
              <a:t>у својој задужбини манастиру </a:t>
            </a:r>
            <a:r>
              <a:rPr lang="sr-Cyrl-CS" sz="2000" b="1" dirty="0" smtClean="0"/>
              <a:t>св Архангел код Призрена</a:t>
            </a:r>
            <a:r>
              <a:rPr lang="sr-Cyrl-CS" sz="2000" dirty="0" smtClean="0"/>
              <a:t>.</a:t>
            </a:r>
            <a:endParaRPr lang="en-US" sz="2000" dirty="0" smtClean="0"/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endParaRPr lang="en-US" sz="1800" dirty="0"/>
          </a:p>
        </p:txBody>
      </p:sp>
      <p:pic>
        <p:nvPicPr>
          <p:cNvPr id="13" name="Picture 11" descr="http://www.wikiwak.com/image/Grb+Nemanjic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" y="1214422"/>
            <a:ext cx="1000100" cy="5286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6811" name="Picture 2" descr="Слика:Sarcophage de Stefan Dušan, église Saint-Marc, Belgrade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0688" y="1285875"/>
            <a:ext cx="3643312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5572125" y="6211888"/>
            <a:ext cx="3571875" cy="646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</a:rPr>
              <a:t>Саркофаг цара Душана у цркви Светог Марка у Београду.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amond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59" descr="Untitled-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60" descr="card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61" descr="card4"/>
          <p:cNvPicPr>
            <a:picLocks noChangeAspect="1" noChangeArrowheads="1"/>
          </p:cNvPicPr>
          <p:nvPr/>
        </p:nvPicPr>
        <p:blipFill>
          <a:blip r:embed="rId6" cstate="print"/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62" descr="card2"/>
          <p:cNvPicPr>
            <a:picLocks noChangeAspect="1" noChangeArrowheads="1"/>
          </p:cNvPicPr>
          <p:nvPr/>
        </p:nvPicPr>
        <p:blipFill>
          <a:blip r:embed="rId7" cstate="print"/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0" name="Picture 63" descr="card1"/>
          <p:cNvPicPr>
            <a:picLocks noChangeAspect="1" noChangeArrowheads="1"/>
          </p:cNvPicPr>
          <p:nvPr/>
        </p:nvPicPr>
        <p:blipFill>
          <a:blip r:embed="rId8" cstate="print"/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2" name="Rectangle 12"/>
          <p:cNvSpPr>
            <a:spLocks noChangeArrowheads="1"/>
          </p:cNvSpPr>
          <p:nvPr/>
        </p:nvSpPr>
        <p:spPr bwMode="auto">
          <a:xfrm>
            <a:off x="1214438" y="285750"/>
            <a:ext cx="5857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sz="2800" b="1" dirty="0"/>
              <a:t>Манастир Светих Архангела</a:t>
            </a:r>
            <a:endParaRPr lang="en-US" sz="2800" dirty="0"/>
          </a:p>
        </p:txBody>
      </p:sp>
      <p:pic>
        <p:nvPicPr>
          <p:cNvPr id="77833" name="Picture 4" descr="Слика:Erzengelkloster1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14438" y="1285875"/>
            <a:ext cx="74295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http://www.wikiwak.com/image/Grb+Nemanjic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" y="1214422"/>
            <a:ext cx="1000100" cy="5286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/>
          <p:cNvSpPr/>
          <p:nvPr/>
        </p:nvSpPr>
        <p:spPr>
          <a:xfrm>
            <a:off x="1143000" y="5429250"/>
            <a:ext cx="7533456" cy="92392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Манастир Светих Архангела</a:t>
            </a:r>
            <a:r>
              <a:rPr lang="ru-RU" dirty="0">
                <a:solidFill>
                  <a:schemeClr val="bg1"/>
                </a:solidFill>
              </a:rPr>
              <a:t> је задужбина српског цара Душана </a:t>
            </a:r>
            <a:r>
              <a:rPr lang="ru-RU" i="1" dirty="0">
                <a:solidFill>
                  <a:schemeClr val="bg1"/>
                </a:solidFill>
              </a:rPr>
              <a:t>Силног</a:t>
            </a:r>
            <a:r>
              <a:rPr lang="ru-RU" dirty="0">
                <a:solidFill>
                  <a:schemeClr val="bg1"/>
                </a:solidFill>
              </a:rPr>
              <a:t> (краљ 1331—1346, цар 1346—1355), који се налази у кањону реке Бистрице недалеко од града Призрена у Метохији</a:t>
            </a:r>
            <a:r>
              <a:rPr lang="ru-RU" dirty="0"/>
              <a:t>.</a:t>
            </a:r>
            <a:endParaRPr lang="en-US" dirty="0"/>
          </a:p>
        </p:txBody>
      </p:sp>
    </p:spTree>
  </p:cSld>
  <p:clrMapOvr>
    <a:masterClrMapping/>
  </p:clrMapOvr>
  <p:transition spd="slow">
    <p:wedg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571472" y="357166"/>
            <a:ext cx="83582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Душанове планове прекинула су турска освајања на Балкану и изненадна смрт  20.12.1355.  код града </a:t>
            </a:r>
            <a:r>
              <a:rPr lang="sr-Cyrl-C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Бера</a:t>
            </a:r>
            <a:r>
              <a:rPr lang="sr-Cyrl-C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 </a:t>
            </a:r>
            <a:r>
              <a:rPr lang="sr-Cyrl-C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Верије</a:t>
            </a:r>
            <a:r>
              <a:rPr lang="sr-Cyrl-C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у Грчкој.</a:t>
            </a:r>
            <a:endParaRPr lang="sr-Latn-C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Pravougaonik 2"/>
          <p:cNvSpPr/>
          <p:nvPr/>
        </p:nvSpPr>
        <p:spPr>
          <a:xfrm>
            <a:off x="496558" y="1202849"/>
            <a:ext cx="72866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Наслеђује га 19-годишњи син :</a:t>
            </a:r>
            <a:endParaRPr lang="sr-Latn-C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Slika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7844" y="1910735"/>
            <a:ext cx="234026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avougaonik 4"/>
          <p:cNvSpPr/>
          <p:nvPr/>
        </p:nvSpPr>
        <p:spPr>
          <a:xfrm>
            <a:off x="347511" y="4348487"/>
            <a:ext cx="828092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4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цар Нејаки Урош</a:t>
            </a:r>
            <a:r>
              <a:rPr lang="sr-Latn-CS" sz="4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(1355-1371)</a:t>
            </a:r>
            <a:endParaRPr lang="sr-Cyrl-RS" sz="44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sr-Cyrl-RS" sz="3200" b="1" dirty="0" smtClean="0">
                <a:solidFill>
                  <a:srgbClr val="FFFF00"/>
                </a:solidFill>
                <a:latin typeface="Verdana" pitchFamily="34" charset="0"/>
              </a:rPr>
              <a:t>јер није </a:t>
            </a:r>
            <a:r>
              <a:rPr lang="sr-Cyrl-RS" sz="3200" b="1" dirty="0">
                <a:solidFill>
                  <a:srgbClr val="FFFF00"/>
                </a:solidFill>
                <a:latin typeface="Verdana" pitchFamily="34" charset="0"/>
              </a:rPr>
              <a:t>умео да влада</a:t>
            </a:r>
            <a:endParaRPr lang="sr-Latn-CS" sz="3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626894"/>
            <a:ext cx="9144000" cy="123110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CS" sz="2800" dirty="0">
                <a:solidFill>
                  <a:srgbClr val="FFFF00"/>
                </a:solidFill>
                <a:latin typeface="Verdana" pitchFamily="34" charset="0"/>
              </a:rPr>
              <a:t>Последњи владар из династије Немањића која је владала Србијом  од 1166</a:t>
            </a:r>
            <a:r>
              <a:rPr lang="sr-Latn-RS" sz="2800" dirty="0">
                <a:solidFill>
                  <a:srgbClr val="FFFF00"/>
                </a:solidFill>
                <a:latin typeface="Verdana" pitchFamily="34" charset="0"/>
              </a:rPr>
              <a:t>.</a:t>
            </a:r>
            <a:r>
              <a:rPr lang="sr-Cyrl-CS" sz="2800" dirty="0">
                <a:solidFill>
                  <a:srgbClr val="FFFF00"/>
                </a:solidFill>
                <a:latin typeface="Verdana" pitchFamily="34" charset="0"/>
              </a:rPr>
              <a:t> до 1371.године.</a:t>
            </a:r>
            <a:endParaRPr lang="en-US" sz="2800" dirty="0">
              <a:solidFill>
                <a:srgbClr val="FFFF00"/>
              </a:solidFill>
              <a:latin typeface="Verdana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wedge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154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983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2542474" y="2967335"/>
            <a:ext cx="5369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Хвала на пажњи!</a:t>
            </a:r>
            <a:endParaRPr lang="sr-Latn-C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Smeško 2"/>
          <p:cNvSpPr/>
          <p:nvPr/>
        </p:nvSpPr>
        <p:spPr>
          <a:xfrm>
            <a:off x="4500562" y="4143380"/>
            <a:ext cx="785818" cy="78581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ll dir="d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content-b-vie.xx.fbcdn.net/hphotos-xpa1/v/t1.0-9/10405543_538058286296601_4778465179574428597_n.jpg?oh=dc8a0290d1f4d57a666a117aaa27a56e&amp;oe=5535D3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0"/>
            <a:ext cx="604867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0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Душан Силни (1331-1355)</a:t>
            </a:r>
            <a:endParaRPr lang="sr-Latn-CS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02" descr="Untitled-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101" descr="card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100" descr="card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r-Latn-C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928688" y="0"/>
            <a:ext cx="5786437" cy="141763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sr-Cyrl-CS" sz="280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sr-Cyrl-CS" sz="280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sr-Cyrl-CS" sz="2800" b="1" i="1" smtClean="0">
                <a:solidFill>
                  <a:schemeClr val="bg1"/>
                </a:solidFill>
                <a:latin typeface="+mn-lt"/>
              </a:rPr>
              <a:t>Стефан</a:t>
            </a:r>
            <a:r>
              <a:rPr lang="en-US" sz="2800" b="1" i="1" smtClean="0">
                <a:solidFill>
                  <a:schemeClr val="bg1"/>
                </a:solidFill>
                <a:latin typeface="+mn-lt"/>
              </a:rPr>
              <a:t> </a:t>
            </a:r>
            <a:r>
              <a:rPr lang="sr-Cyrl-CS" sz="2800" b="1" i="1" smtClean="0">
                <a:solidFill>
                  <a:schemeClr val="bg1"/>
                </a:solidFill>
                <a:latin typeface="+mn-lt"/>
              </a:rPr>
              <a:t>Урош</a:t>
            </a:r>
            <a:r>
              <a:rPr lang="en-US" sz="2800" b="1" i="1" smtClean="0">
                <a:solidFill>
                  <a:schemeClr val="bg1"/>
                </a:solidFill>
                <a:latin typeface="+mn-lt"/>
              </a:rPr>
              <a:t> </a:t>
            </a:r>
            <a:r>
              <a:rPr lang="sr-Latn-CS" sz="2800" b="1" i="1" smtClean="0">
                <a:solidFill>
                  <a:schemeClr val="bg1"/>
                </a:solidFill>
                <a:latin typeface="+mn-lt"/>
              </a:rPr>
              <a:t>IV </a:t>
            </a:r>
            <a:r>
              <a:rPr lang="sr-Cyrl-CS" sz="2800" b="1" i="1" smtClean="0">
                <a:solidFill>
                  <a:schemeClr val="bg1"/>
                </a:solidFill>
                <a:latin typeface="+mn-lt"/>
              </a:rPr>
              <a:t>Душан</a:t>
            </a:r>
            <a:r>
              <a:rPr lang="en-US" sz="2800" b="1" i="1" smtClean="0">
                <a:solidFill>
                  <a:schemeClr val="bg1"/>
                </a:solidFill>
                <a:latin typeface="+mn-lt"/>
              </a:rPr>
              <a:t> </a:t>
            </a:r>
            <a:r>
              <a:rPr lang="sr-Cyrl-CS" sz="2800" b="1" i="1" smtClean="0">
                <a:solidFill>
                  <a:schemeClr val="bg1"/>
                </a:solidFill>
                <a:latin typeface="+mn-lt"/>
              </a:rPr>
              <a:t/>
            </a:r>
            <a:br>
              <a:rPr lang="sr-Cyrl-CS" sz="2800" b="1" i="1" smtClean="0">
                <a:solidFill>
                  <a:schemeClr val="bg1"/>
                </a:solidFill>
                <a:latin typeface="+mn-lt"/>
              </a:rPr>
            </a:br>
            <a:r>
              <a:rPr lang="en-US" sz="2800" b="1" i="1" smtClean="0">
                <a:solidFill>
                  <a:schemeClr val="bg1"/>
                </a:solidFill>
                <a:latin typeface="+mn-lt"/>
              </a:rPr>
              <a:t>(1331-1355)</a:t>
            </a:r>
            <a:r>
              <a:rPr lang="en-US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en-US" smtClean="0">
                <a:solidFill>
                  <a:schemeClr val="bg1"/>
                </a:solidFill>
                <a:latin typeface="Monotype Corsiva" pitchFamily="66" charset="0"/>
              </a:rPr>
            </a:br>
            <a:endParaRPr lang="en-US"/>
          </a:p>
        </p:txBody>
      </p:sp>
      <p:sp>
        <p:nvSpPr>
          <p:cNvPr id="72712" name="Content Placeholder 17"/>
          <p:cNvSpPr>
            <a:spLocks noGrp="1"/>
          </p:cNvSpPr>
          <p:nvPr>
            <p:ph sz="half" idx="1"/>
          </p:nvPr>
        </p:nvSpPr>
        <p:spPr>
          <a:xfrm>
            <a:off x="928688" y="1214438"/>
            <a:ext cx="3929062" cy="5143500"/>
          </a:xfrm>
          <a:solidFill>
            <a:srgbClr val="92D050"/>
          </a:solidFill>
        </p:spPr>
        <p:txBody>
          <a:bodyPr/>
          <a:lstStyle/>
          <a:p>
            <a:r>
              <a:rPr lang="sr-Cyrl-CS" sz="2000" b="1" dirty="0" smtClean="0"/>
              <a:t>Победа код Велбужда 1330.год</a:t>
            </a:r>
            <a:r>
              <a:rPr lang="sr-Cyrl-CS" sz="2000" dirty="0" smtClean="0"/>
              <a:t>.</a:t>
            </a:r>
          </a:p>
          <a:p>
            <a:r>
              <a:rPr lang="sr-Cyrl-CS" sz="2000" dirty="0" smtClean="0"/>
              <a:t>Племство очекивало добит.</a:t>
            </a:r>
          </a:p>
          <a:p>
            <a:r>
              <a:rPr lang="sr-Cyrl-CS" sz="2000" dirty="0" smtClean="0"/>
              <a:t>Дечански није хтео да осваја нове крајеве</a:t>
            </a:r>
          </a:p>
          <a:p>
            <a:r>
              <a:rPr lang="sr-Cyrl-CS" sz="2000" dirty="0" smtClean="0"/>
              <a:t> </a:t>
            </a:r>
            <a:r>
              <a:rPr lang="sr-Cyrl-CS" sz="2000" b="1" dirty="0" smtClean="0"/>
              <a:t>Племство подстиче његовог маладог и амбициозног сина да ка уклони са престол</a:t>
            </a:r>
            <a:r>
              <a:rPr lang="sr-Cyrl-CS" sz="2000" dirty="0" smtClean="0"/>
              <a:t>а.</a:t>
            </a:r>
          </a:p>
          <a:p>
            <a:endParaRPr lang="sr-Cyrl-CS" sz="1800" dirty="0" smtClean="0"/>
          </a:p>
          <a:p>
            <a:r>
              <a:rPr lang="sr-Cyrl-CS" sz="1800" dirty="0" smtClean="0"/>
              <a:t>Заточен у </a:t>
            </a:r>
            <a:r>
              <a:rPr lang="sr-Cyrl-CS" sz="2000" b="1" u="sng" dirty="0" smtClean="0"/>
              <a:t>тврђави Звечан</a:t>
            </a:r>
            <a:r>
              <a:rPr lang="sr-Cyrl-CS" sz="2000" dirty="0" smtClean="0"/>
              <a:t> ,</a:t>
            </a:r>
            <a:r>
              <a:rPr lang="sr-Latn-RS" sz="2000" dirty="0" smtClean="0"/>
              <a:t>(</a:t>
            </a:r>
            <a:r>
              <a:rPr lang="sr-Cyrl-RS" sz="2000" dirty="0" smtClean="0"/>
              <a:t>код Косовске</a:t>
            </a:r>
            <a:r>
              <a:rPr lang="sr-Latn-RS" sz="2000" dirty="0" smtClean="0"/>
              <a:t> </a:t>
            </a:r>
            <a:r>
              <a:rPr lang="sr-Cyrl-RS" sz="2000" dirty="0" smtClean="0"/>
              <a:t>Митровице)</a:t>
            </a:r>
            <a:r>
              <a:rPr lang="sr-Cyrl-RS" sz="1800" dirty="0" smtClean="0"/>
              <a:t> ,</a:t>
            </a:r>
            <a:r>
              <a:rPr lang="sr-Cyrl-CS" sz="1800" dirty="0" smtClean="0"/>
              <a:t>стари краљ је под нејасним околностима </a:t>
            </a:r>
            <a:r>
              <a:rPr lang="sr-Cyrl-CS" sz="1800" b="1" dirty="0" smtClean="0"/>
              <a:t>1331.године изгубио живот.</a:t>
            </a:r>
            <a:endParaRPr lang="en-US" sz="1800" b="1" dirty="0" smtClean="0"/>
          </a:p>
        </p:txBody>
      </p:sp>
      <p:pic>
        <p:nvPicPr>
          <p:cNvPr id="72713" name="Picture 36" descr="card4"/>
          <p:cNvPicPr>
            <a:picLocks noChangeAspect="1" noChangeArrowheads="1"/>
          </p:cNvPicPr>
          <p:nvPr/>
        </p:nvPicPr>
        <p:blipFill>
          <a:blip r:embed="rId6" cstate="print"/>
          <a:srcRect l="82158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4" name="Picture 63" descr="card1"/>
          <p:cNvPicPr>
            <a:picLocks noChangeAspect="1" noChangeArrowheads="1"/>
          </p:cNvPicPr>
          <p:nvPr/>
        </p:nvPicPr>
        <p:blipFill>
          <a:blip r:embed="rId7" cstate="print"/>
          <a:srcRect l="82158" r="8714"/>
          <a:stretch>
            <a:fillRect/>
          </a:stretch>
        </p:blipFill>
        <p:spPr bwMode="auto">
          <a:xfrm>
            <a:off x="214313" y="0"/>
            <a:ext cx="928687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78" name="Picture 2" descr="Слика:Zvečan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29190" y="1214422"/>
            <a:ext cx="3571900" cy="5143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21" name="Straight Arrow Connector 20"/>
          <p:cNvCxnSpPr/>
          <p:nvPr/>
        </p:nvCxnSpPr>
        <p:spPr>
          <a:xfrm flipV="1">
            <a:off x="4572000" y="2857500"/>
            <a:ext cx="1857375" cy="1500188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11" descr="http://www.wikiwak.com/image/Grb+Nemanjic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" y="1357298"/>
            <a:ext cx="1000100" cy="5143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  <p:sndAc>
      <p:stSnd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ugaonik 2"/>
          <p:cNvSpPr/>
          <p:nvPr/>
        </p:nvSpPr>
        <p:spPr>
          <a:xfrm>
            <a:off x="714348" y="476672"/>
            <a:ext cx="66845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4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Владарске тежње:</a:t>
            </a:r>
            <a:endParaRPr lang="sr-Latn-CS" sz="4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Pravougaonik 3"/>
          <p:cNvSpPr/>
          <p:nvPr/>
        </p:nvSpPr>
        <p:spPr>
          <a:xfrm>
            <a:off x="0" y="2276872"/>
            <a:ext cx="4714876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sr-Cyrl-C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Душан је намеравао да освоји Цариград и Византију и да уместо ње успостави моћно српско-грчко царство. </a:t>
            </a:r>
            <a:endParaRPr lang="sr-Latn-C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Slika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3950" y="1700809"/>
            <a:ext cx="4210050" cy="51571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ravougaonik 5"/>
          <p:cNvSpPr/>
          <p:nvPr/>
        </p:nvSpPr>
        <p:spPr>
          <a:xfrm>
            <a:off x="1928794" y="5143511"/>
            <a:ext cx="442991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Душан </a:t>
            </a:r>
          </a:p>
          <a:p>
            <a:pPr algn="ctr"/>
            <a:r>
              <a:rPr lang="sr-Cyrl-C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Силни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wedge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34" descr="Untitled-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358313" cy="7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35" descr="card5"/>
          <p:cNvPicPr>
            <a:picLocks noChangeAspect="1" noChangeArrowheads="1"/>
          </p:cNvPicPr>
          <p:nvPr/>
        </p:nvPicPr>
        <p:blipFill>
          <a:blip r:embed="rId5" cstate="print"/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36" descr="card4"/>
          <p:cNvPicPr>
            <a:picLocks noChangeAspect="1" noChangeArrowheads="1"/>
          </p:cNvPicPr>
          <p:nvPr/>
        </p:nvPicPr>
        <p:blipFill>
          <a:blip r:embed="rId6" cstate="print"/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37" descr="card2"/>
          <p:cNvPicPr>
            <a:picLocks noChangeAspect="1" noChangeArrowheads="1"/>
          </p:cNvPicPr>
          <p:nvPr/>
        </p:nvPicPr>
        <p:blipFill>
          <a:blip r:embed="rId7" cstate="print"/>
          <a:srcRect l="82988" r="6224"/>
          <a:stretch>
            <a:fillRect/>
          </a:stretch>
        </p:blipFill>
        <p:spPr bwMode="auto">
          <a:xfrm>
            <a:off x="0" y="0"/>
            <a:ext cx="9906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38" descr="card1"/>
          <p:cNvPicPr>
            <a:picLocks noChangeAspect="1" noChangeArrowheads="1"/>
          </p:cNvPicPr>
          <p:nvPr/>
        </p:nvPicPr>
        <p:blipFill>
          <a:blip r:embed="rId8" cstate="print"/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6" name="Picture 2" descr="Грб Немањића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6215063"/>
            <a:ext cx="2381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http://www.wikiwak.com/image/Grb+Nemanjic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357298"/>
            <a:ext cx="1142975" cy="5143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1143000" y="1285875"/>
            <a:ext cx="5229200" cy="550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endParaRPr lang="sr-Cyrl-CS" b="1" dirty="0">
              <a:latin typeface="+mn-lt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sr-Cyrl-CS" dirty="0">
                <a:latin typeface="+mn-lt"/>
              </a:rPr>
              <a:t>  </a:t>
            </a:r>
            <a:r>
              <a:rPr lang="sr-Cyrl-CS" b="1" dirty="0">
                <a:solidFill>
                  <a:srgbClr val="FFFF00"/>
                </a:solidFill>
                <a:latin typeface="+mn-lt"/>
              </a:rPr>
              <a:t>Женидба</a:t>
            </a:r>
            <a:r>
              <a:rPr lang="sr-Cyrl-CS" dirty="0">
                <a:solidFill>
                  <a:srgbClr val="FFFF00"/>
                </a:solidFill>
                <a:latin typeface="+mn-lt"/>
              </a:rPr>
              <a:t> </a:t>
            </a:r>
            <a:r>
              <a:rPr lang="sr-Cyrl-CS" b="1" dirty="0">
                <a:solidFill>
                  <a:srgbClr val="FFFF00"/>
                </a:solidFill>
                <a:latin typeface="+mn-lt"/>
              </a:rPr>
              <a:t>Јеленом</a:t>
            </a:r>
            <a:r>
              <a:rPr lang="sr-Cyrl-CS" dirty="0">
                <a:solidFill>
                  <a:srgbClr val="FFFF00"/>
                </a:solidFill>
                <a:latin typeface="+mn-lt"/>
              </a:rPr>
              <a:t> </a:t>
            </a:r>
            <a:r>
              <a:rPr lang="sr-Cyrl-CS" b="1" dirty="0">
                <a:latin typeface="+mn-lt"/>
              </a:rPr>
              <a:t>са сесром бугарског цара </a:t>
            </a:r>
            <a:r>
              <a:rPr lang="sr-Cyrl-CS" b="1" dirty="0" smtClean="0">
                <a:latin typeface="+mn-lt"/>
              </a:rPr>
              <a:t>Јована Александра</a:t>
            </a:r>
            <a:endParaRPr lang="sr-Cyrl-CS" b="1" dirty="0">
              <a:latin typeface="+mn-lt"/>
            </a:endParaRPr>
          </a:p>
          <a:p>
            <a:pPr>
              <a:defRPr/>
            </a:pPr>
            <a:endParaRPr lang="sr-Cyrl-CS" dirty="0">
              <a:latin typeface="+mn-lt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sr-Cyrl-CS" dirty="0">
                <a:latin typeface="+mn-lt"/>
              </a:rPr>
              <a:t>   Уредио односе са Дубровником и Босном.</a:t>
            </a:r>
          </a:p>
          <a:p>
            <a:pPr>
              <a:defRPr/>
            </a:pPr>
            <a:endParaRPr lang="sr-Cyrl-CS" dirty="0">
              <a:latin typeface="+mn-lt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sr-Cyrl-CS" dirty="0">
                <a:latin typeface="+mn-lt"/>
              </a:rPr>
              <a:t>Рат са Византијом 1341.год.</a:t>
            </a:r>
          </a:p>
          <a:p>
            <a:pPr>
              <a:defRPr/>
            </a:pPr>
            <a:endParaRPr lang="sr-Cyrl-CS" dirty="0">
              <a:latin typeface="+mn-lt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sr-Cyrl-CS" sz="2000" b="1" dirty="0">
                <a:solidFill>
                  <a:srgbClr val="FFFF00"/>
                </a:solidFill>
                <a:latin typeface="+mn-lt"/>
              </a:rPr>
              <a:t>Освојио</a:t>
            </a:r>
            <a:r>
              <a:rPr lang="sr-Cyrl-CS" sz="2000" dirty="0">
                <a:solidFill>
                  <a:srgbClr val="FFFF00"/>
                </a:solidFill>
                <a:latin typeface="+mn-lt"/>
              </a:rPr>
              <a:t> </a:t>
            </a:r>
            <a:r>
              <a:rPr lang="sr-Cyrl-CS" sz="2000" b="1" dirty="0">
                <a:solidFill>
                  <a:srgbClr val="FFFF00"/>
                </a:solidFill>
                <a:latin typeface="+mn-lt"/>
              </a:rPr>
              <a:t>Епир, Теслију и Албанију, Македонију, полуострво Халкидик са Светом гором</a:t>
            </a:r>
            <a:r>
              <a:rPr lang="sr-Cyrl-CS" sz="2000" dirty="0">
                <a:solidFill>
                  <a:srgbClr val="FFFF00"/>
                </a:solidFill>
                <a:latin typeface="+mn-lt"/>
              </a:rPr>
              <a:t> и град </a:t>
            </a:r>
            <a:r>
              <a:rPr lang="sr-Cyrl-CS" sz="2000" b="1" dirty="0">
                <a:solidFill>
                  <a:srgbClr val="FFFF00"/>
                </a:solidFill>
                <a:latin typeface="+mn-lt"/>
              </a:rPr>
              <a:t>Сер (</a:t>
            </a:r>
            <a:r>
              <a:rPr lang="sr-Cyrl-CS" sz="2000" b="1" dirty="0" smtClean="0">
                <a:solidFill>
                  <a:srgbClr val="FFFF00"/>
                </a:solidFill>
                <a:latin typeface="+mn-lt"/>
              </a:rPr>
              <a:t>1345</a:t>
            </a:r>
            <a:r>
              <a:rPr lang="sr-Cyrl-CS" sz="2000" dirty="0" smtClean="0">
                <a:solidFill>
                  <a:srgbClr val="FFFF00"/>
                </a:solidFill>
                <a:latin typeface="+mn-lt"/>
              </a:rPr>
              <a:t>)</a:t>
            </a:r>
          </a:p>
          <a:p>
            <a:pPr>
              <a:defRPr/>
            </a:pPr>
            <a:endParaRPr lang="sr-Cyrl-CS" dirty="0" smtClean="0">
              <a:latin typeface="+mn-lt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sr-Cyrl-CS" sz="2000" b="1" dirty="0" smtClean="0">
                <a:solidFill>
                  <a:srgbClr val="FFFF00"/>
                </a:solidFill>
              </a:rPr>
              <a:t>Освајање Сера </a:t>
            </a:r>
            <a:r>
              <a:rPr lang="sr-Cyrl-CS" sz="2000" dirty="0" smtClean="0"/>
              <a:t>(трећи византијски град по величини)-</a:t>
            </a:r>
            <a:r>
              <a:rPr lang="sr-Cyrl-CS" sz="2000" b="1" dirty="0" smtClean="0">
                <a:solidFill>
                  <a:srgbClr val="FFFF00"/>
                </a:solidFill>
              </a:rPr>
              <a:t>највећи војни успех</a:t>
            </a:r>
            <a:endParaRPr lang="sr-Cyrl-CS" sz="2000" b="1" dirty="0">
              <a:solidFill>
                <a:srgbClr val="FFFF00"/>
              </a:solidFill>
            </a:endParaRPr>
          </a:p>
          <a:p>
            <a:pPr>
              <a:defRPr/>
            </a:pPr>
            <a:endParaRPr lang="sr-Cyrl-CS" dirty="0">
              <a:latin typeface="+mn-lt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sr-Cyrl-CS" dirty="0">
                <a:latin typeface="+mn-lt"/>
              </a:rPr>
              <a:t>  Опседао Солун, али није успео да га </a:t>
            </a:r>
            <a:r>
              <a:rPr lang="sr-Cyrl-CS" dirty="0" smtClean="0">
                <a:latin typeface="+mn-lt"/>
              </a:rPr>
              <a:t>освоји јер није имао флоту</a:t>
            </a:r>
            <a:endParaRPr lang="sr-Cyrl-CS" dirty="0">
              <a:latin typeface="+mn-lt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sr-Cyrl-CS" b="1" dirty="0">
                <a:latin typeface="+mn-lt"/>
              </a:rPr>
              <a:t>    У Серу се 25.децембра 1345.године прогласио за </a:t>
            </a:r>
            <a:r>
              <a:rPr lang="sr-Cyrl-CS" b="1" dirty="0" smtClean="0">
                <a:latin typeface="+mn-lt"/>
              </a:rPr>
              <a:t>цара</a:t>
            </a:r>
            <a:endParaRPr lang="en-US" dirty="0">
              <a:latin typeface="+mn-lt"/>
            </a:endParaRPr>
          </a:p>
        </p:txBody>
      </p:sp>
      <p:sp>
        <p:nvSpPr>
          <p:cNvPr id="73739" name="Rectangle 13"/>
          <p:cNvSpPr>
            <a:spLocks noChangeArrowheads="1"/>
          </p:cNvSpPr>
          <p:nvPr/>
        </p:nvSpPr>
        <p:spPr bwMode="auto">
          <a:xfrm>
            <a:off x="1714500" y="357188"/>
            <a:ext cx="4572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sz="2800" b="1" dirty="0"/>
              <a:t>Стефан</a:t>
            </a:r>
            <a:r>
              <a:rPr lang="en-US" sz="2800" b="1" dirty="0"/>
              <a:t> </a:t>
            </a:r>
            <a:r>
              <a:rPr lang="sr-Cyrl-CS" sz="2800" b="1" dirty="0"/>
              <a:t>Урош</a:t>
            </a:r>
            <a:r>
              <a:rPr lang="en-US" sz="2800" b="1" dirty="0"/>
              <a:t> </a:t>
            </a:r>
            <a:r>
              <a:rPr lang="sr-Latn-CS" sz="2800" b="1" dirty="0"/>
              <a:t>IV </a:t>
            </a:r>
            <a:r>
              <a:rPr lang="sr-Cyrl-CS" sz="2800" b="1" dirty="0"/>
              <a:t>Душан</a:t>
            </a:r>
            <a:r>
              <a:rPr lang="en-US" sz="2800" b="1" dirty="0"/>
              <a:t> </a:t>
            </a:r>
            <a:r>
              <a:rPr lang="sr-Cyrl-CS" sz="2800" b="1" dirty="0"/>
              <a:t/>
            </a:r>
            <a:br>
              <a:rPr lang="sr-Cyrl-CS" sz="2800" b="1" dirty="0"/>
            </a:br>
            <a:r>
              <a:rPr lang="en-US" sz="2800" b="1" dirty="0"/>
              <a:t>(1331-1355)</a:t>
            </a:r>
            <a:endParaRPr lang="sr-Cyrl-CS" sz="2800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72200" y="1268760"/>
            <a:ext cx="27718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6372200" y="6237313"/>
            <a:ext cx="2771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C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царица Јелена</a:t>
            </a:r>
            <a:endParaRPr lang="sr-Latn-CS" sz="2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wipe dir="r"/>
    <p:sndAc>
      <p:stSnd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600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vie1-1.xx.fbcdn.net/hphotos-xpt1/v/t1.0-9/1916873_871263749652983_1072328296974640532_n.jpg?oh=6a0008c5b3c88c33ef6a820a5745c0ca&amp;oe=5783C0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24328" y="6381328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prstClr val="white"/>
                </a:solidFill>
              </a:rPr>
              <a:t>Солун</a:t>
            </a:r>
            <a:endParaRPr lang="en-US" sz="2400" b="1" dirty="0" smtClean="0">
              <a:solidFill>
                <a:prstClr val="white"/>
              </a:solidFill>
            </a:endParaRPr>
          </a:p>
          <a:p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166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395536" y="0"/>
            <a:ext cx="7632848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Границе Душановог царства:</a:t>
            </a:r>
          </a:p>
          <a:p>
            <a:pPr algn="ctr"/>
            <a:r>
              <a:rPr lang="sr-Cyrl-C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од Дунава до </a:t>
            </a:r>
            <a:r>
              <a:rPr lang="sr-Cyrl-C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Коринтског</a:t>
            </a:r>
            <a:r>
              <a:rPr lang="sr-Cyrl-C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залива:</a:t>
            </a:r>
            <a:endParaRPr lang="sr-Latn-CS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" name="Picture 2" descr="C:\Documents and Settings\Admin\Desktop\Dusanova_Srbija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340768"/>
            <a:ext cx="4464496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54" descr="Untitled-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55" descr="card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56" descr="card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57" descr="card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5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2" name="Picture 58" descr="card1"/>
          <p:cNvPicPr>
            <a:picLocks noChangeAspect="1" noChangeArrowheads="1"/>
          </p:cNvPicPr>
          <p:nvPr/>
        </p:nvPicPr>
        <p:blipFill>
          <a:blip r:embed="rId8" cstate="print"/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4" name="Title 9"/>
          <p:cNvSpPr>
            <a:spLocks noGrp="1"/>
          </p:cNvSpPr>
          <p:nvPr>
            <p:ph type="title"/>
          </p:nvPr>
        </p:nvSpPr>
        <p:spPr>
          <a:xfrm>
            <a:off x="1000125" y="274638"/>
            <a:ext cx="5643563" cy="1011237"/>
          </a:xfrm>
        </p:spPr>
        <p:txBody>
          <a:bodyPr/>
          <a:lstStyle/>
          <a:p>
            <a:pPr algn="ctr"/>
            <a:r>
              <a:rPr lang="sr-Cyrl-RS" sz="2800" b="1" dirty="0" smtClean="0">
                <a:solidFill>
                  <a:schemeClr val="bg1"/>
                </a:solidFill>
              </a:rPr>
              <a:t>Крунисање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899592" y="1214438"/>
            <a:ext cx="4743971" cy="5329490"/>
          </a:xfrm>
          <a:solidFill>
            <a:srgbClr val="92D050"/>
          </a:solidFill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Припремајући се за крунисање Душан је</a:t>
            </a:r>
            <a:r>
              <a:rPr lang="sr-Cyrl-C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Српску цркву уздигао у ранг патријаршије почетком 1346</a:t>
            </a:r>
            <a:r>
              <a:rPr lang="sr-Cyrl-CS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Cyrl-CS" sz="1800" dirty="0" smtClean="0">
                <a:latin typeface="Times New Roman" pitchFamily="18" charset="0"/>
                <a:cs typeface="Times New Roman" pitchFamily="18" charset="0"/>
              </a:rPr>
              <a:t> тако што је </a:t>
            </a:r>
            <a:r>
              <a:rPr lang="sr-Cyrl-CS" sz="2400" b="1" dirty="0" smtClean="0">
                <a:latin typeface="Times New Roman" pitchFamily="18" charset="0"/>
                <a:cs typeface="Times New Roman" pitchFamily="18" charset="0"/>
              </a:rPr>
              <a:t>бугарски патриј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Cyrl-CS" sz="2400" b="1" dirty="0" smtClean="0">
                <a:latin typeface="Times New Roman" pitchFamily="18" charset="0"/>
                <a:cs typeface="Times New Roman" pitchFamily="18" charset="0"/>
              </a:rPr>
              <a:t>рхар српског архиепископа Јоаникиј</a:t>
            </a: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sr-Cyrl-CS" sz="2400" b="1" dirty="0" smtClean="0">
                <a:latin typeface="Times New Roman" pitchFamily="18" charset="0"/>
                <a:cs typeface="Times New Roman" pitchFamily="18" charset="0"/>
              </a:rPr>
              <a:t> рукоположио за српског патријарха</a:t>
            </a:r>
          </a:p>
          <a:p>
            <a:pPr marL="0" indent="0"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Cyrl-C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r-Cyrl-C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Ускрс 1346. на државном сабору  у</a:t>
            </a:r>
            <a:r>
              <a:rPr lang="sr-Cyrl-C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Скопљу</a:t>
            </a:r>
            <a:r>
              <a:rPr lang="sr-Cyrl-C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1800" b="1" dirty="0" smtClean="0">
                <a:latin typeface="Times New Roman" pitchFamily="18" charset="0"/>
                <a:cs typeface="Times New Roman" pitchFamily="18" charset="0"/>
              </a:rPr>
              <a:t>уз присуство властеле и представника Свете горе</a:t>
            </a:r>
            <a:r>
              <a:rPr lang="sr-Cyrl-C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Душана је за цара Срба и Грка крунисао патријарх Јоаникије</a:t>
            </a:r>
          </a:p>
          <a:p>
            <a:pPr>
              <a:defRPr/>
            </a:pPr>
            <a:r>
              <a:rPr lang="sr-Cyrl-CS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Душанов </a:t>
            </a:r>
            <a:r>
              <a:rPr lang="sr-Cyrl-R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син</a:t>
            </a:r>
            <a:r>
              <a:rPr lang="sr-Cyrl-CS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10-годишњи Урош , </a:t>
            </a:r>
            <a:endParaRPr lang="en-US" sz="2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sr-Cyrl-C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крунисан за краља.</a:t>
            </a:r>
          </a:p>
          <a:p>
            <a:pPr marL="0" indent="0">
              <a:buNone/>
              <a:defRPr/>
            </a:pPr>
            <a:endParaRPr lang="sr-Cyrl-CS" sz="2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r-Cyrl-CS" sz="1800" b="1" dirty="0" smtClean="0">
                <a:latin typeface="Times New Roman" pitchFamily="18" charset="0"/>
                <a:cs typeface="Times New Roman" pitchFamily="18" charset="0"/>
              </a:rPr>
              <a:t>Душаново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1800" b="1" dirty="0" smtClean="0">
                <a:latin typeface="Times New Roman" pitchFamily="18" charset="0"/>
                <a:cs typeface="Times New Roman" pitchFamily="18" charset="0"/>
              </a:rPr>
              <a:t>крунисање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1800" b="1" dirty="0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1800" b="1" dirty="0" smtClean="0">
                <a:latin typeface="Times New Roman" pitchFamily="18" charset="0"/>
                <a:cs typeface="Times New Roman" pitchFamily="18" charset="0"/>
              </a:rPr>
              <a:t>цара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1800" b="1" dirty="0" smtClean="0">
                <a:latin typeface="Times New Roman" pitchFamily="18" charset="0"/>
                <a:cs typeface="Times New Roman" pitchFamily="18" charset="0"/>
              </a:rPr>
              <a:t>Византија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1800" b="1" dirty="0" smtClean="0">
                <a:latin typeface="Times New Roman" pitchFamily="18" charset="0"/>
                <a:cs typeface="Times New Roman" pitchFamily="18" charset="0"/>
              </a:rPr>
              <a:t>није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1800" b="1" dirty="0" smtClean="0">
                <a:latin typeface="Times New Roman" pitchFamily="18" charset="0"/>
                <a:cs typeface="Times New Roman" pitchFamily="18" charset="0"/>
              </a:rPr>
              <a:t>признавала. Анатема.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4" descr="Слика:CarDusan2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72131" y="1214422"/>
            <a:ext cx="3752843" cy="5143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1" descr="http://www.wikiwak.com/image/Grb+Nemanjic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1214421"/>
            <a:ext cx="1064399" cy="5672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5724128" y="5805264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bg1"/>
                </a:solidFill>
              </a:rPr>
              <a:t>Фреска из манастирске цркве у Леснову, око 1350. </a:t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64399" y="2996952"/>
            <a:ext cx="249948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dirty="0" smtClean="0"/>
              <a:t>П.С.Филм у е-уџбенику</a:t>
            </a:r>
            <a:endParaRPr lang="en-US" dirty="0"/>
          </a:p>
        </p:txBody>
      </p:sp>
    </p:spTree>
  </p:cSld>
  <p:clrMapOvr>
    <a:masterClrMapping/>
  </p:clrMapOvr>
  <p:transition spd="med">
    <p:wheel spokes="3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Kancelarij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arij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533</Words>
  <Application>Microsoft Office PowerPoint</Application>
  <PresentationFormat>On-screen Show (4:3)</PresentationFormat>
  <Paragraphs>74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tema</vt:lpstr>
      <vt:lpstr>PowerPoint Presentation</vt:lpstr>
      <vt:lpstr>PowerPoint Presentation</vt:lpstr>
      <vt:lpstr> Стефан Урош IV Душан  (1331-1355)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Крунисање</vt:lpstr>
      <vt:lpstr>PowerPoint Presentation</vt:lpstr>
      <vt:lpstr>PowerPoint Presentation</vt:lpstr>
      <vt:lpstr>PowerPoint Presentation</vt:lpstr>
      <vt:lpstr>Планови и смрт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xpuser</dc:creator>
  <cp:lastModifiedBy>Windows User</cp:lastModifiedBy>
  <cp:revision>46</cp:revision>
  <dcterms:created xsi:type="dcterms:W3CDTF">2012-02-09T11:48:17Z</dcterms:created>
  <dcterms:modified xsi:type="dcterms:W3CDTF">2020-01-19T16:41:48Z</dcterms:modified>
</cp:coreProperties>
</file>